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Oswald Bold" panose="02020500000000000000" charset="0"/>
      <p:regular r:id="rId24"/>
    </p:embeddedFont>
    <p:embeddedFont>
      <p:font typeface="TT Commons Pro" panose="02020500000000000000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5.jpeg>
</file>

<file path=ppt/media/image6.pn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093038" y="1646045"/>
            <a:ext cx="10813778" cy="7380947"/>
            <a:chOff x="0" y="0"/>
            <a:chExt cx="14418371" cy="984126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215" r="4215"/>
            <a:stretch>
              <a:fillRect/>
            </a:stretch>
          </p:blipFill>
          <p:spPr>
            <a:xfrm>
              <a:off x="0" y="0"/>
              <a:ext cx="14418371" cy="984126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450246" y="1006816"/>
            <a:ext cx="6642792" cy="2510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9600">
                <a:solidFill>
                  <a:srgbClr val="14130D"/>
                </a:solidFill>
                <a:ea typeface="Oswald Bold"/>
              </a:rPr>
              <a:t>土木工程實作專題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0246" y="5895046"/>
            <a:ext cx="5741794" cy="3768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650">
                <a:solidFill>
                  <a:srgbClr val="14130D"/>
                </a:solidFill>
                <a:latin typeface="TT Commons Pro"/>
                <a:ea typeface="TT Commons Pro"/>
              </a:rPr>
              <a:t>組員: 110612008沈昱翔 </a:t>
            </a:r>
          </a:p>
          <a:p>
            <a:pPr algn="l">
              <a:lnSpc>
                <a:spcPts val="3359"/>
              </a:lnSpc>
            </a:pPr>
            <a:r>
              <a:rPr lang="en-US" sz="2400" spc="650">
                <a:solidFill>
                  <a:srgbClr val="14130D"/>
                </a:solidFill>
                <a:latin typeface="TT Commons Pro"/>
                <a:ea typeface="TT Commons Pro"/>
              </a:rPr>
              <a:t>       110612035劉沛宸</a:t>
            </a:r>
          </a:p>
          <a:p>
            <a:pPr algn="l">
              <a:lnSpc>
                <a:spcPts val="3359"/>
              </a:lnSpc>
            </a:pPr>
            <a:r>
              <a:rPr lang="en-US" sz="2400" spc="650">
                <a:solidFill>
                  <a:srgbClr val="14130D"/>
                </a:solidFill>
                <a:latin typeface="TT Commons Pro"/>
                <a:ea typeface="TT Commons Pro"/>
              </a:rPr>
              <a:t>       110612041張育瑋</a:t>
            </a:r>
          </a:p>
          <a:p>
            <a:pPr algn="l">
              <a:lnSpc>
                <a:spcPts val="3359"/>
              </a:lnSpc>
            </a:pPr>
            <a:r>
              <a:rPr lang="en-US" sz="2400" spc="650">
                <a:solidFill>
                  <a:srgbClr val="14130D"/>
                </a:solidFill>
                <a:latin typeface="TT Commons Pro"/>
                <a:ea typeface="TT Commons Pro"/>
              </a:rPr>
              <a:t>       110612066張誌剛</a:t>
            </a:r>
          </a:p>
          <a:p>
            <a:pPr algn="l">
              <a:lnSpc>
                <a:spcPts val="3359"/>
              </a:lnSpc>
            </a:pPr>
            <a:r>
              <a:rPr lang="en-US" sz="2400" spc="650">
                <a:solidFill>
                  <a:srgbClr val="14130D"/>
                </a:solidFill>
                <a:latin typeface="TT Commons Pro"/>
                <a:ea typeface="TT Commons Pro"/>
              </a:rPr>
              <a:t>       110612106陳良魁</a:t>
            </a:r>
          </a:p>
          <a:p>
            <a:pPr algn="l">
              <a:lnSpc>
                <a:spcPts val="3359"/>
              </a:lnSpc>
            </a:pPr>
            <a:r>
              <a:rPr lang="en-US" sz="2400" spc="650">
                <a:solidFill>
                  <a:srgbClr val="14130D"/>
                </a:solidFill>
                <a:latin typeface="TT Commons Pro"/>
                <a:ea typeface="TT Commons Pro"/>
              </a:rPr>
              <a:t>       110612158李明翰</a:t>
            </a:r>
          </a:p>
          <a:p>
            <a:pPr algn="l">
              <a:lnSpc>
                <a:spcPts val="3359"/>
              </a:lnSpc>
            </a:pPr>
            <a:r>
              <a:rPr lang="en-US" sz="2400" spc="650">
                <a:solidFill>
                  <a:srgbClr val="14130D"/>
                </a:solidFill>
                <a:latin typeface="TT Commons Pro"/>
              </a:rPr>
              <a:t>       </a:t>
            </a:r>
          </a:p>
          <a:p>
            <a:pPr algn="l">
              <a:lnSpc>
                <a:spcPts val="3359"/>
              </a:lnSpc>
            </a:pPr>
            <a:endParaRPr lang="en-US" sz="2400" spc="650">
              <a:solidFill>
                <a:srgbClr val="14130D"/>
              </a:solidFill>
              <a:latin typeface="TT Commons Pro"/>
            </a:endParaRPr>
          </a:p>
          <a:p>
            <a:pPr algn="l">
              <a:lnSpc>
                <a:spcPts val="3359"/>
              </a:lnSpc>
            </a:pPr>
            <a:endParaRPr lang="en-US" sz="2400" spc="650">
              <a:solidFill>
                <a:srgbClr val="14130D"/>
              </a:solidFill>
              <a:latin typeface="TT Commons Pr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50246" y="4289131"/>
            <a:ext cx="5741794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650">
                <a:solidFill>
                  <a:srgbClr val="14130D"/>
                </a:solidFill>
                <a:ea typeface="TT Commons Pro"/>
              </a:rPr>
              <a:t>組別：第一組 </a:t>
            </a:r>
          </a:p>
          <a:p>
            <a:pPr algn="l">
              <a:lnSpc>
                <a:spcPts val="3359"/>
              </a:lnSpc>
            </a:pPr>
            <a:endParaRPr lang="en-US" sz="2400" spc="650">
              <a:solidFill>
                <a:srgbClr val="14130D"/>
              </a:solidFill>
              <a:ea typeface="TT Commo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029242" y="5143500"/>
            <a:ext cx="6230058" cy="4115806"/>
          </a:xfrm>
          <a:custGeom>
            <a:avLst/>
            <a:gdLst/>
            <a:ahLst/>
            <a:cxnLst/>
            <a:rect l="l" t="t" r="r" b="b"/>
            <a:pathLst>
              <a:path w="6230058" h="4115806">
                <a:moveTo>
                  <a:pt x="0" y="0"/>
                </a:moveTo>
                <a:lnTo>
                  <a:pt x="6230058" y="0"/>
                </a:lnTo>
                <a:lnTo>
                  <a:pt x="6230058" y="4115806"/>
                </a:lnTo>
                <a:lnTo>
                  <a:pt x="0" y="41158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13" t="-23071" r="-3302" b="-215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28476" y="3708237"/>
            <a:ext cx="9358102" cy="3107919"/>
          </a:xfrm>
          <a:custGeom>
            <a:avLst/>
            <a:gdLst/>
            <a:ahLst/>
            <a:cxnLst/>
            <a:rect l="l" t="t" r="r" b="b"/>
            <a:pathLst>
              <a:path w="9358102" h="3107919">
                <a:moveTo>
                  <a:pt x="0" y="0"/>
                </a:moveTo>
                <a:lnTo>
                  <a:pt x="9358102" y="0"/>
                </a:lnTo>
                <a:lnTo>
                  <a:pt x="9358102" y="3107920"/>
                </a:lnTo>
                <a:lnTo>
                  <a:pt x="0" y="31079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919" t="-34627" r="-3044" b="-5245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1625672" y="582666"/>
            <a:ext cx="5633628" cy="4351990"/>
          </a:xfrm>
          <a:custGeom>
            <a:avLst/>
            <a:gdLst/>
            <a:ahLst/>
            <a:cxnLst/>
            <a:rect l="l" t="t" r="r" b="b"/>
            <a:pathLst>
              <a:path w="5633628" h="4351990">
                <a:moveTo>
                  <a:pt x="0" y="0"/>
                </a:moveTo>
                <a:lnTo>
                  <a:pt x="5633628" y="0"/>
                </a:lnTo>
                <a:lnTo>
                  <a:pt x="5633628" y="4351990"/>
                </a:lnTo>
                <a:lnTo>
                  <a:pt x="0" y="4351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528" t="-18910" r="-38767" b="-872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1828386"/>
            <a:ext cx="9236762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TIME HISTORY ANALYSIS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3663536"/>
            <a:ext cx="8112034" cy="6172200"/>
          </a:xfrm>
          <a:custGeom>
            <a:avLst/>
            <a:gdLst/>
            <a:ahLst/>
            <a:cxnLst/>
            <a:rect l="l" t="t" r="r" b="b"/>
            <a:pathLst>
              <a:path w="8112034" h="6172200">
                <a:moveTo>
                  <a:pt x="0" y="0"/>
                </a:moveTo>
                <a:lnTo>
                  <a:pt x="8112034" y="0"/>
                </a:lnTo>
                <a:lnTo>
                  <a:pt x="8112034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440208" y="3663536"/>
            <a:ext cx="8112034" cy="6172200"/>
          </a:xfrm>
          <a:custGeom>
            <a:avLst/>
            <a:gdLst/>
            <a:ahLst/>
            <a:cxnLst/>
            <a:rect l="l" t="t" r="r" b="b"/>
            <a:pathLst>
              <a:path w="8112034" h="6172200">
                <a:moveTo>
                  <a:pt x="0" y="0"/>
                </a:moveTo>
                <a:lnTo>
                  <a:pt x="8112034" y="0"/>
                </a:lnTo>
                <a:lnTo>
                  <a:pt x="8112034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1828386"/>
            <a:ext cx="9236762" cy="183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DISPLACEMENT IN EVERY COMBO/BASE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504387" y="309286"/>
            <a:ext cx="6041535" cy="4596820"/>
          </a:xfrm>
          <a:custGeom>
            <a:avLst/>
            <a:gdLst/>
            <a:ahLst/>
            <a:cxnLst/>
            <a:rect l="l" t="t" r="r" b="b"/>
            <a:pathLst>
              <a:path w="6041535" h="4596820">
                <a:moveTo>
                  <a:pt x="0" y="0"/>
                </a:moveTo>
                <a:lnTo>
                  <a:pt x="6041536" y="0"/>
                </a:lnTo>
                <a:lnTo>
                  <a:pt x="6041536" y="4596820"/>
                </a:lnTo>
                <a:lnTo>
                  <a:pt x="0" y="45968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742077" y="309286"/>
            <a:ext cx="6041535" cy="4596820"/>
          </a:xfrm>
          <a:custGeom>
            <a:avLst/>
            <a:gdLst/>
            <a:ahLst/>
            <a:cxnLst/>
            <a:rect l="l" t="t" r="r" b="b"/>
            <a:pathLst>
              <a:path w="6041535" h="4596820">
                <a:moveTo>
                  <a:pt x="0" y="0"/>
                </a:moveTo>
                <a:lnTo>
                  <a:pt x="6041536" y="0"/>
                </a:lnTo>
                <a:lnTo>
                  <a:pt x="6041536" y="4596820"/>
                </a:lnTo>
                <a:lnTo>
                  <a:pt x="0" y="45968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742077" y="5380894"/>
            <a:ext cx="6041535" cy="4596820"/>
          </a:xfrm>
          <a:custGeom>
            <a:avLst/>
            <a:gdLst/>
            <a:ahLst/>
            <a:cxnLst/>
            <a:rect l="l" t="t" r="r" b="b"/>
            <a:pathLst>
              <a:path w="6041535" h="4596820">
                <a:moveTo>
                  <a:pt x="0" y="0"/>
                </a:moveTo>
                <a:lnTo>
                  <a:pt x="6041536" y="0"/>
                </a:lnTo>
                <a:lnTo>
                  <a:pt x="6041536" y="4596820"/>
                </a:lnTo>
                <a:lnTo>
                  <a:pt x="0" y="45968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504387" y="5380894"/>
            <a:ext cx="6041535" cy="4596820"/>
          </a:xfrm>
          <a:custGeom>
            <a:avLst/>
            <a:gdLst/>
            <a:ahLst/>
            <a:cxnLst/>
            <a:rect l="l" t="t" r="r" b="b"/>
            <a:pathLst>
              <a:path w="6041535" h="4596820">
                <a:moveTo>
                  <a:pt x="0" y="0"/>
                </a:moveTo>
                <a:lnTo>
                  <a:pt x="6041536" y="0"/>
                </a:lnTo>
                <a:lnTo>
                  <a:pt x="6041536" y="4596820"/>
                </a:lnTo>
                <a:lnTo>
                  <a:pt x="0" y="45968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65983" y="5332591"/>
            <a:ext cx="5997309" cy="4662263"/>
          </a:xfrm>
          <a:custGeom>
            <a:avLst/>
            <a:gdLst/>
            <a:ahLst/>
            <a:cxnLst/>
            <a:rect l="l" t="t" r="r" b="b"/>
            <a:pathLst>
              <a:path w="5997309" h="4662263">
                <a:moveTo>
                  <a:pt x="0" y="0"/>
                </a:moveTo>
                <a:lnTo>
                  <a:pt x="5997309" y="0"/>
                </a:lnTo>
                <a:lnTo>
                  <a:pt x="5997309" y="4662263"/>
                </a:lnTo>
                <a:lnTo>
                  <a:pt x="0" y="46622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85" r="-1085"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635746" y="292146"/>
            <a:ext cx="6127546" cy="4662263"/>
          </a:xfrm>
          <a:custGeom>
            <a:avLst/>
            <a:gdLst/>
            <a:ahLst/>
            <a:cxnLst/>
            <a:rect l="l" t="t" r="r" b="b"/>
            <a:pathLst>
              <a:path w="6127546" h="4662263">
                <a:moveTo>
                  <a:pt x="0" y="0"/>
                </a:moveTo>
                <a:lnTo>
                  <a:pt x="6127546" y="0"/>
                </a:lnTo>
                <a:lnTo>
                  <a:pt x="6127546" y="4662263"/>
                </a:lnTo>
                <a:lnTo>
                  <a:pt x="0" y="46622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524708" y="5332591"/>
            <a:ext cx="6127546" cy="4662263"/>
          </a:xfrm>
          <a:custGeom>
            <a:avLst/>
            <a:gdLst/>
            <a:ahLst/>
            <a:cxnLst/>
            <a:rect l="l" t="t" r="r" b="b"/>
            <a:pathLst>
              <a:path w="6127546" h="4662263">
                <a:moveTo>
                  <a:pt x="0" y="0"/>
                </a:moveTo>
                <a:lnTo>
                  <a:pt x="6127546" y="0"/>
                </a:lnTo>
                <a:lnTo>
                  <a:pt x="6127546" y="4662263"/>
                </a:lnTo>
                <a:lnTo>
                  <a:pt x="0" y="46622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524708" y="292146"/>
            <a:ext cx="6127546" cy="4662263"/>
          </a:xfrm>
          <a:custGeom>
            <a:avLst/>
            <a:gdLst/>
            <a:ahLst/>
            <a:cxnLst/>
            <a:rect l="l" t="t" r="r" b="b"/>
            <a:pathLst>
              <a:path w="6127546" h="4662263">
                <a:moveTo>
                  <a:pt x="0" y="0"/>
                </a:moveTo>
                <a:lnTo>
                  <a:pt x="6127546" y="0"/>
                </a:lnTo>
                <a:lnTo>
                  <a:pt x="6127546" y="4662263"/>
                </a:lnTo>
                <a:lnTo>
                  <a:pt x="0" y="46622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355992" y="5564144"/>
            <a:ext cx="5526480" cy="4204931"/>
          </a:xfrm>
          <a:custGeom>
            <a:avLst/>
            <a:gdLst/>
            <a:ahLst/>
            <a:cxnLst/>
            <a:rect l="l" t="t" r="r" b="b"/>
            <a:pathLst>
              <a:path w="5526480" h="4204931">
                <a:moveTo>
                  <a:pt x="0" y="0"/>
                </a:moveTo>
                <a:lnTo>
                  <a:pt x="5526481" y="0"/>
                </a:lnTo>
                <a:lnTo>
                  <a:pt x="5526481" y="4204931"/>
                </a:lnTo>
                <a:lnTo>
                  <a:pt x="0" y="42049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355992" y="556144"/>
            <a:ext cx="5526480" cy="4204931"/>
          </a:xfrm>
          <a:custGeom>
            <a:avLst/>
            <a:gdLst/>
            <a:ahLst/>
            <a:cxnLst/>
            <a:rect l="l" t="t" r="r" b="b"/>
            <a:pathLst>
              <a:path w="5526480" h="4204931">
                <a:moveTo>
                  <a:pt x="0" y="0"/>
                </a:moveTo>
                <a:lnTo>
                  <a:pt x="5526481" y="0"/>
                </a:lnTo>
                <a:lnTo>
                  <a:pt x="5526481" y="4204931"/>
                </a:lnTo>
                <a:lnTo>
                  <a:pt x="0" y="42049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380760" y="5525925"/>
            <a:ext cx="5576711" cy="4243149"/>
          </a:xfrm>
          <a:custGeom>
            <a:avLst/>
            <a:gdLst/>
            <a:ahLst/>
            <a:cxnLst/>
            <a:rect l="l" t="t" r="r" b="b"/>
            <a:pathLst>
              <a:path w="5576711" h="4243149">
                <a:moveTo>
                  <a:pt x="0" y="0"/>
                </a:moveTo>
                <a:lnTo>
                  <a:pt x="5576710" y="0"/>
                </a:lnTo>
                <a:lnTo>
                  <a:pt x="5576710" y="4243150"/>
                </a:lnTo>
                <a:lnTo>
                  <a:pt x="0" y="42431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6379232" y="517925"/>
            <a:ext cx="5576711" cy="4243149"/>
          </a:xfrm>
          <a:custGeom>
            <a:avLst/>
            <a:gdLst/>
            <a:ahLst/>
            <a:cxnLst/>
            <a:rect l="l" t="t" r="r" b="b"/>
            <a:pathLst>
              <a:path w="5576711" h="4243149">
                <a:moveTo>
                  <a:pt x="0" y="0"/>
                </a:moveTo>
                <a:lnTo>
                  <a:pt x="5576710" y="0"/>
                </a:lnTo>
                <a:lnTo>
                  <a:pt x="5576710" y="4243150"/>
                </a:lnTo>
                <a:lnTo>
                  <a:pt x="0" y="42431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405527" y="5525925"/>
            <a:ext cx="5576711" cy="4243149"/>
          </a:xfrm>
          <a:custGeom>
            <a:avLst/>
            <a:gdLst/>
            <a:ahLst/>
            <a:cxnLst/>
            <a:rect l="l" t="t" r="r" b="b"/>
            <a:pathLst>
              <a:path w="5576711" h="4243149">
                <a:moveTo>
                  <a:pt x="0" y="0"/>
                </a:moveTo>
                <a:lnTo>
                  <a:pt x="5576711" y="0"/>
                </a:lnTo>
                <a:lnTo>
                  <a:pt x="5576711" y="4243150"/>
                </a:lnTo>
                <a:lnTo>
                  <a:pt x="0" y="42431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405527" y="517925"/>
            <a:ext cx="5576711" cy="4243149"/>
          </a:xfrm>
          <a:custGeom>
            <a:avLst/>
            <a:gdLst/>
            <a:ahLst/>
            <a:cxnLst/>
            <a:rect l="l" t="t" r="r" b="b"/>
            <a:pathLst>
              <a:path w="5576711" h="4243149">
                <a:moveTo>
                  <a:pt x="0" y="0"/>
                </a:moveTo>
                <a:lnTo>
                  <a:pt x="5576711" y="0"/>
                </a:lnTo>
                <a:lnTo>
                  <a:pt x="5576711" y="4243150"/>
                </a:lnTo>
                <a:lnTo>
                  <a:pt x="0" y="42431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83437" y="1448223"/>
            <a:ext cx="14121125" cy="8325687"/>
          </a:xfrm>
          <a:custGeom>
            <a:avLst/>
            <a:gdLst/>
            <a:ahLst/>
            <a:cxnLst/>
            <a:rect l="l" t="t" r="r" b="b"/>
            <a:pathLst>
              <a:path w="14121125" h="8325687">
                <a:moveTo>
                  <a:pt x="0" y="0"/>
                </a:moveTo>
                <a:lnTo>
                  <a:pt x="14121126" y="0"/>
                </a:lnTo>
                <a:lnTo>
                  <a:pt x="14121126" y="8325687"/>
                </a:lnTo>
                <a:lnTo>
                  <a:pt x="0" y="832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2" r="-67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0" y="98425"/>
            <a:ext cx="8518484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3D MODEL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00715" y="755067"/>
            <a:ext cx="15086569" cy="8776867"/>
          </a:xfrm>
          <a:custGeom>
            <a:avLst/>
            <a:gdLst/>
            <a:ahLst/>
            <a:cxnLst/>
            <a:rect l="l" t="t" r="r" b="b"/>
            <a:pathLst>
              <a:path w="15086569" h="8776867">
                <a:moveTo>
                  <a:pt x="0" y="0"/>
                </a:moveTo>
                <a:lnTo>
                  <a:pt x="15086570" y="0"/>
                </a:lnTo>
                <a:lnTo>
                  <a:pt x="15086570" y="8776866"/>
                </a:lnTo>
                <a:lnTo>
                  <a:pt x="0" y="87768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52532" y="959742"/>
            <a:ext cx="14382937" cy="8367517"/>
          </a:xfrm>
          <a:custGeom>
            <a:avLst/>
            <a:gdLst/>
            <a:ahLst/>
            <a:cxnLst/>
            <a:rect l="l" t="t" r="r" b="b"/>
            <a:pathLst>
              <a:path w="14382937" h="8367517">
                <a:moveTo>
                  <a:pt x="0" y="0"/>
                </a:moveTo>
                <a:lnTo>
                  <a:pt x="14382936" y="0"/>
                </a:lnTo>
                <a:lnTo>
                  <a:pt x="14382936" y="8367516"/>
                </a:lnTo>
                <a:lnTo>
                  <a:pt x="0" y="8367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61788" y="845569"/>
            <a:ext cx="14164424" cy="8595861"/>
          </a:xfrm>
          <a:custGeom>
            <a:avLst/>
            <a:gdLst/>
            <a:ahLst/>
            <a:cxnLst/>
            <a:rect l="l" t="t" r="r" b="b"/>
            <a:pathLst>
              <a:path w="14164424" h="8595861">
                <a:moveTo>
                  <a:pt x="0" y="0"/>
                </a:moveTo>
                <a:lnTo>
                  <a:pt x="14164424" y="0"/>
                </a:lnTo>
                <a:lnTo>
                  <a:pt x="14164424" y="8595862"/>
                </a:lnTo>
                <a:lnTo>
                  <a:pt x="0" y="859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27263" y="945990"/>
            <a:ext cx="13833474" cy="8395020"/>
          </a:xfrm>
          <a:custGeom>
            <a:avLst/>
            <a:gdLst/>
            <a:ahLst/>
            <a:cxnLst/>
            <a:rect l="l" t="t" r="r" b="b"/>
            <a:pathLst>
              <a:path w="13833474" h="8395020">
                <a:moveTo>
                  <a:pt x="0" y="0"/>
                </a:moveTo>
                <a:lnTo>
                  <a:pt x="13833474" y="0"/>
                </a:lnTo>
                <a:lnTo>
                  <a:pt x="13833474" y="8395020"/>
                </a:lnTo>
                <a:lnTo>
                  <a:pt x="0" y="8395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8174" y="1028700"/>
            <a:ext cx="10938373" cy="6432550"/>
            <a:chOff x="0" y="0"/>
            <a:chExt cx="14584497" cy="857673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536" r="536"/>
            <a:stretch>
              <a:fillRect/>
            </a:stretch>
          </p:blipFill>
          <p:spPr>
            <a:xfrm>
              <a:off x="0" y="0"/>
              <a:ext cx="14584497" cy="8576733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237844" y="9603398"/>
            <a:ext cx="3909316" cy="1989503"/>
            <a:chOff x="0" y="0"/>
            <a:chExt cx="1426129" cy="7257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26129" cy="725776"/>
            </a:xfrm>
            <a:custGeom>
              <a:avLst/>
              <a:gdLst/>
              <a:ahLst/>
              <a:cxnLst/>
              <a:rect l="l" t="t" r="r" b="b"/>
              <a:pathLst>
                <a:path w="1426129" h="725776">
                  <a:moveTo>
                    <a:pt x="0" y="0"/>
                  </a:moveTo>
                  <a:lnTo>
                    <a:pt x="1426129" y="0"/>
                  </a:lnTo>
                  <a:lnTo>
                    <a:pt x="1426129" y="725776"/>
                  </a:lnTo>
                  <a:lnTo>
                    <a:pt x="0" y="72577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37844" y="7842250"/>
            <a:ext cx="4827312" cy="1416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>
                <a:solidFill>
                  <a:srgbClr val="231F20"/>
                </a:solidFill>
                <a:latin typeface="Oswald Bold"/>
              </a:rPr>
              <a:t>OVERVIEW OF THE BRIDGE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069702" y="1457325"/>
            <a:ext cx="5048893" cy="7315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8" lvl="1" indent="-323849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4130D"/>
                </a:solidFill>
                <a:latin typeface="TT Commons Pro"/>
                <a:ea typeface="TT Commons Pro"/>
              </a:rPr>
              <a:t>總長920公尺，為單一一座塔支撐</a:t>
            </a:r>
          </a:p>
          <a:p>
            <a:pPr algn="l">
              <a:lnSpc>
                <a:spcPts val="4199"/>
              </a:lnSpc>
            </a:pPr>
            <a:endParaRPr lang="en-US" sz="2999">
              <a:solidFill>
                <a:srgbClr val="14130D"/>
              </a:solidFill>
              <a:latin typeface="TT Commons Pro"/>
              <a:ea typeface="TT Commons Pro"/>
            </a:endParaRPr>
          </a:p>
          <a:p>
            <a:pPr marL="647698" lvl="1" indent="-323849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4130D"/>
                </a:solidFill>
                <a:latin typeface="TT Commons Pro"/>
                <a:ea typeface="TT Commons Pro"/>
              </a:rPr>
              <a:t> 塔總高419公尺（本體高389公尺、基座高25公尺），橋斷面寬20.36公尺</a:t>
            </a:r>
          </a:p>
          <a:p>
            <a:pPr algn="l">
              <a:lnSpc>
                <a:spcPts val="4199"/>
              </a:lnSpc>
            </a:pPr>
            <a:endParaRPr lang="en-US" sz="2999">
              <a:solidFill>
                <a:srgbClr val="14130D"/>
              </a:solidFill>
              <a:latin typeface="TT Commons Pro"/>
              <a:ea typeface="TT Commons Pro"/>
            </a:endParaRPr>
          </a:p>
          <a:p>
            <a:pPr marL="647698" lvl="1" indent="-323849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4130D"/>
                </a:solidFill>
                <a:latin typeface="TT Commons Pro"/>
                <a:ea typeface="TT Commons Pro"/>
              </a:rPr>
              <a:t>來回共有6條車道來應對尖峰時期的車流量並在車道的最外側各設有1條人行道，以提供民眾能在橋上欣賞河川的景色。纜繩方面，總共使用了32條纜繩來支撐道路的重量。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7959" y="1028700"/>
            <a:ext cx="14952082" cy="8275277"/>
          </a:xfrm>
          <a:custGeom>
            <a:avLst/>
            <a:gdLst/>
            <a:ahLst/>
            <a:cxnLst/>
            <a:rect l="l" t="t" r="r" b="b"/>
            <a:pathLst>
              <a:path w="14952082" h="8275277">
                <a:moveTo>
                  <a:pt x="0" y="0"/>
                </a:moveTo>
                <a:lnTo>
                  <a:pt x="14952082" y="0"/>
                </a:lnTo>
                <a:lnTo>
                  <a:pt x="14952082" y="8275277"/>
                </a:lnTo>
                <a:lnTo>
                  <a:pt x="0" y="82752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940449" y="1311056"/>
            <a:ext cx="8933372" cy="8434346"/>
          </a:xfrm>
          <a:custGeom>
            <a:avLst/>
            <a:gdLst/>
            <a:ahLst/>
            <a:cxnLst/>
            <a:rect l="l" t="t" r="r" b="b"/>
            <a:pathLst>
              <a:path w="8933372" h="8434346">
                <a:moveTo>
                  <a:pt x="0" y="0"/>
                </a:moveTo>
                <a:lnTo>
                  <a:pt x="8933371" y="0"/>
                </a:lnTo>
                <a:lnTo>
                  <a:pt x="8933371" y="8434347"/>
                </a:lnTo>
                <a:lnTo>
                  <a:pt x="0" y="84343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0" y="98425"/>
            <a:ext cx="8518484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PHYSICAL MODEL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17465" y="3474050"/>
            <a:ext cx="8389529" cy="1274175"/>
            <a:chOff x="0" y="0"/>
            <a:chExt cx="3060523" cy="4648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60523" cy="464823"/>
            </a:xfrm>
            <a:custGeom>
              <a:avLst/>
              <a:gdLst/>
              <a:ahLst/>
              <a:cxnLst/>
              <a:rect l="l" t="t" r="r" b="b"/>
              <a:pathLst>
                <a:path w="3060523" h="464823">
                  <a:moveTo>
                    <a:pt x="0" y="0"/>
                  </a:moveTo>
                  <a:lnTo>
                    <a:pt x="3060523" y="0"/>
                  </a:lnTo>
                  <a:lnTo>
                    <a:pt x="3060523" y="464823"/>
                  </a:lnTo>
                  <a:lnTo>
                    <a:pt x="0" y="464823"/>
                  </a:lnTo>
                  <a:close/>
                </a:path>
              </a:pathLst>
            </a:custGeom>
            <a:solidFill>
              <a:srgbClr val="D9DADC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554654" y="4454263"/>
            <a:ext cx="7178691" cy="1378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00"/>
              </a:lnSpc>
            </a:pPr>
            <a:r>
              <a:rPr lang="en-US" sz="10400" dirty="0">
                <a:solidFill>
                  <a:srgbClr val="231F20"/>
                </a:solidFill>
                <a:latin typeface="Oswald 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96410" y="2221450"/>
            <a:ext cx="17126448" cy="7756009"/>
            <a:chOff x="0" y="0"/>
            <a:chExt cx="22835264" cy="1034134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7606" b="17606"/>
            <a:stretch>
              <a:fillRect/>
            </a:stretch>
          </p:blipFill>
          <p:spPr>
            <a:xfrm>
              <a:off x="0" y="0"/>
              <a:ext cx="22835264" cy="10341346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127963" y="1085850"/>
            <a:ext cx="4100883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TOP VIEW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76485" y="1828518"/>
            <a:ext cx="15735031" cy="8098902"/>
            <a:chOff x="0" y="0"/>
            <a:chExt cx="20980041" cy="1079853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3446" b="13446"/>
            <a:stretch>
              <a:fillRect/>
            </a:stretch>
          </p:blipFill>
          <p:spPr>
            <a:xfrm>
              <a:off x="0" y="0"/>
              <a:ext cx="20980041" cy="10798536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276485" y="435798"/>
            <a:ext cx="6305263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CROSS-SECTION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9651" y="1734715"/>
            <a:ext cx="16735600" cy="8442848"/>
            <a:chOff x="0" y="0"/>
            <a:chExt cx="22314134" cy="1125713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3965" b="13965"/>
            <a:stretch>
              <a:fillRect/>
            </a:stretch>
          </p:blipFill>
          <p:spPr>
            <a:xfrm>
              <a:off x="0" y="0"/>
              <a:ext cx="22314134" cy="11257131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127963" y="592137"/>
            <a:ext cx="4100883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SIDE VIEW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855655" y="2229873"/>
            <a:ext cx="12576691" cy="7028427"/>
          </a:xfrm>
          <a:custGeom>
            <a:avLst/>
            <a:gdLst/>
            <a:ahLst/>
            <a:cxnLst/>
            <a:rect l="l" t="t" r="r" b="b"/>
            <a:pathLst>
              <a:path w="12576691" h="7028427">
                <a:moveTo>
                  <a:pt x="0" y="0"/>
                </a:moveTo>
                <a:lnTo>
                  <a:pt x="12576690" y="0"/>
                </a:lnTo>
                <a:lnTo>
                  <a:pt x="12576690" y="7028427"/>
                </a:lnTo>
                <a:lnTo>
                  <a:pt x="0" y="7028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780" t="-33905" r="-23810" b="-330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85850"/>
            <a:ext cx="5245248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CSI BRIDGE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2535" t="12307"/>
          <a:stretch>
            <a:fillRect/>
          </a:stretch>
        </p:blipFill>
        <p:spPr>
          <a:xfrm>
            <a:off x="4340545" y="2358107"/>
            <a:ext cx="9606909" cy="721671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54838" y="1066363"/>
            <a:ext cx="8518484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VEHICAL LOAD ANALYSIS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977211" y="9067152"/>
            <a:ext cx="1282089" cy="191148"/>
          </a:xfrm>
          <a:custGeom>
            <a:avLst/>
            <a:gdLst/>
            <a:ahLst/>
            <a:cxnLst/>
            <a:rect l="l" t="t" r="r" b="b"/>
            <a:pathLst>
              <a:path w="1282089" h="191148">
                <a:moveTo>
                  <a:pt x="0" y="0"/>
                </a:moveTo>
                <a:lnTo>
                  <a:pt x="1282089" y="0"/>
                </a:lnTo>
                <a:lnTo>
                  <a:pt x="1282089" y="191148"/>
                </a:lnTo>
                <a:lnTo>
                  <a:pt x="0" y="191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479617" y="3962108"/>
            <a:ext cx="8306050" cy="2735960"/>
          </a:xfrm>
          <a:custGeom>
            <a:avLst/>
            <a:gdLst/>
            <a:ahLst/>
            <a:cxnLst/>
            <a:rect l="l" t="t" r="r" b="b"/>
            <a:pathLst>
              <a:path w="8306050" h="2735960">
                <a:moveTo>
                  <a:pt x="0" y="0"/>
                </a:moveTo>
                <a:lnTo>
                  <a:pt x="8306050" y="0"/>
                </a:lnTo>
                <a:lnTo>
                  <a:pt x="8306050" y="2735960"/>
                </a:lnTo>
                <a:lnTo>
                  <a:pt x="0" y="27359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047" t="-90133" r="-5142" b="-620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711340" y="2382096"/>
            <a:ext cx="8527838" cy="4024995"/>
          </a:xfrm>
          <a:custGeom>
            <a:avLst/>
            <a:gdLst/>
            <a:ahLst/>
            <a:cxnLst/>
            <a:rect l="l" t="t" r="r" b="b"/>
            <a:pathLst>
              <a:path w="8527838" h="4024995">
                <a:moveTo>
                  <a:pt x="0" y="0"/>
                </a:moveTo>
                <a:lnTo>
                  <a:pt x="8527838" y="0"/>
                </a:lnTo>
                <a:lnTo>
                  <a:pt x="8527838" y="4024995"/>
                </a:lnTo>
                <a:lnTo>
                  <a:pt x="0" y="402499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1504" t="-34734" r="-10785" b="-45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479617" y="6900755"/>
            <a:ext cx="8306050" cy="2628413"/>
          </a:xfrm>
          <a:custGeom>
            <a:avLst/>
            <a:gdLst/>
            <a:ahLst/>
            <a:cxnLst/>
            <a:rect l="l" t="t" r="r" b="b"/>
            <a:pathLst>
              <a:path w="8306050" h="2628413">
                <a:moveTo>
                  <a:pt x="0" y="0"/>
                </a:moveTo>
                <a:lnTo>
                  <a:pt x="8306050" y="0"/>
                </a:lnTo>
                <a:lnTo>
                  <a:pt x="8306050" y="2628413"/>
                </a:lnTo>
                <a:lnTo>
                  <a:pt x="0" y="26284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012" t="-98092" r="-4223" b="-621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085850"/>
            <a:ext cx="14532812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DEADLOAD ANALYSIS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353629" y="2147896"/>
            <a:ext cx="6184396" cy="3138084"/>
          </a:xfrm>
          <a:custGeom>
            <a:avLst/>
            <a:gdLst/>
            <a:ahLst/>
            <a:cxnLst/>
            <a:rect l="l" t="t" r="r" b="b"/>
            <a:pathLst>
              <a:path w="6184396" h="3138084">
                <a:moveTo>
                  <a:pt x="0" y="0"/>
                </a:moveTo>
                <a:lnTo>
                  <a:pt x="6184397" y="0"/>
                </a:lnTo>
                <a:lnTo>
                  <a:pt x="6184397" y="3138084"/>
                </a:lnTo>
                <a:lnTo>
                  <a:pt x="0" y="31380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144" t="-23932" r="-5639" b="-724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353629" y="6043885"/>
            <a:ext cx="6184396" cy="3214415"/>
          </a:xfrm>
          <a:custGeom>
            <a:avLst/>
            <a:gdLst/>
            <a:ahLst/>
            <a:cxnLst/>
            <a:rect l="l" t="t" r="r" b="b"/>
            <a:pathLst>
              <a:path w="6184396" h="3214415">
                <a:moveTo>
                  <a:pt x="0" y="0"/>
                </a:moveTo>
                <a:lnTo>
                  <a:pt x="6184397" y="0"/>
                </a:lnTo>
                <a:lnTo>
                  <a:pt x="6184397" y="3214415"/>
                </a:lnTo>
                <a:lnTo>
                  <a:pt x="0" y="3214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330" t="-25602" r="-12412" b="-552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749974" y="6043885"/>
            <a:ext cx="6184396" cy="3214415"/>
          </a:xfrm>
          <a:custGeom>
            <a:avLst/>
            <a:gdLst/>
            <a:ahLst/>
            <a:cxnLst/>
            <a:rect l="l" t="t" r="r" b="b"/>
            <a:pathLst>
              <a:path w="6184396" h="3214415">
                <a:moveTo>
                  <a:pt x="0" y="0"/>
                </a:moveTo>
                <a:lnTo>
                  <a:pt x="6184397" y="0"/>
                </a:lnTo>
                <a:lnTo>
                  <a:pt x="6184397" y="3214415"/>
                </a:lnTo>
                <a:lnTo>
                  <a:pt x="0" y="32144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937" t="-26587" r="-12935" b="-984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2749974" y="2147896"/>
            <a:ext cx="6184396" cy="3138084"/>
          </a:xfrm>
          <a:custGeom>
            <a:avLst/>
            <a:gdLst/>
            <a:ahLst/>
            <a:cxnLst/>
            <a:rect l="l" t="t" r="r" b="b"/>
            <a:pathLst>
              <a:path w="6184396" h="3138084">
                <a:moveTo>
                  <a:pt x="0" y="0"/>
                </a:moveTo>
                <a:lnTo>
                  <a:pt x="6184397" y="0"/>
                </a:lnTo>
                <a:lnTo>
                  <a:pt x="6184397" y="3138084"/>
                </a:lnTo>
                <a:lnTo>
                  <a:pt x="0" y="31380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0216" t="-24207" r="-7933" b="-1159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3762397" y="5498347"/>
            <a:ext cx="10763207" cy="310883"/>
          </a:xfrm>
          <a:custGeom>
            <a:avLst/>
            <a:gdLst/>
            <a:ahLst/>
            <a:cxnLst/>
            <a:rect l="l" t="t" r="r" b="b"/>
            <a:pathLst>
              <a:path w="10763207" h="310883">
                <a:moveTo>
                  <a:pt x="0" y="0"/>
                </a:moveTo>
                <a:lnTo>
                  <a:pt x="10763206" y="0"/>
                </a:lnTo>
                <a:lnTo>
                  <a:pt x="10763206" y="310883"/>
                </a:lnTo>
                <a:lnTo>
                  <a:pt x="0" y="3108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440" t="-1702847" r="-2940" b="-33669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603642" y="1217621"/>
            <a:ext cx="6657079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MODAL ANALYSIS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</Words>
  <Application>Microsoft Office PowerPoint</Application>
  <PresentationFormat>Custom</PresentationFormat>
  <Paragraphs>27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TT Commons Pro</vt:lpstr>
      <vt:lpstr>Oswald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Yellow Gray and Black Minimalist industries Presentation</dc:title>
  <cp:lastModifiedBy>沈昱翔</cp:lastModifiedBy>
  <cp:revision>2</cp:revision>
  <dcterms:created xsi:type="dcterms:W3CDTF">2006-08-16T00:00:00Z</dcterms:created>
  <dcterms:modified xsi:type="dcterms:W3CDTF">2024-09-29T10:21:25Z</dcterms:modified>
  <dc:identifier>DAGHXV5nZ0Y</dc:identifier>
</cp:coreProperties>
</file>

<file path=docProps/thumbnail.jpeg>
</file>